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30275213" cy="21383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4B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25"/>
    <p:restoredTop sz="94761"/>
  </p:normalViewPr>
  <p:slideViewPr>
    <p:cSldViewPr snapToGrid="0" snapToObjects="1">
      <p:cViewPr varScale="1">
        <p:scale>
          <a:sx n="26" d="100"/>
          <a:sy n="26" d="100"/>
        </p:scale>
        <p:origin x="11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D4211D-27A1-E24C-BAF7-D9D894119E0D}" type="datetimeFigureOut">
              <a:rPr lang="ro-RO" smtClean="0"/>
              <a:t>16.10.2021</a:t>
            </a:fld>
            <a:endParaRPr lang="ro-RO"/>
          </a:p>
        </p:txBody>
      </p:sp>
      <p:sp>
        <p:nvSpPr>
          <p:cNvPr id="4" name="Slide Image Placeholder 3"/>
          <p:cNvSpPr>
            <a:spLocks noGrp="1" noRot="1" noChangeAspect="1"/>
          </p:cNvSpPr>
          <p:nvPr>
            <p:ph type="sldImg" idx="2"/>
          </p:nvPr>
        </p:nvSpPr>
        <p:spPr>
          <a:xfrm>
            <a:off x="1244600" y="1143000"/>
            <a:ext cx="43688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3FD681-3A12-A94B-9A53-0777F6496664}" type="slidenum">
              <a:rPr lang="ro-RO" smtClean="0"/>
              <a:t>‹#›</a:t>
            </a:fld>
            <a:endParaRPr lang="ro-RO"/>
          </a:p>
        </p:txBody>
      </p:sp>
    </p:spTree>
    <p:extLst>
      <p:ext uri="{BB962C8B-B14F-4D97-AF65-F5344CB8AC3E}">
        <p14:creationId xmlns:p14="http://schemas.microsoft.com/office/powerpoint/2010/main" val="832519505"/>
      </p:ext>
    </p:extLst>
  </p:cSld>
  <p:clrMap bg1="lt1" tx1="dk1" bg2="lt2" tx2="dk2" accent1="accent1" accent2="accent2" accent3="accent3" accent4="accent4" accent5="accent5" accent6="accent6" hlink="hlink" folHlink="folHlink"/>
  <p:notesStyle>
    <a:lvl1pPr marL="0" algn="l" defTabSz="2479576" rtl="0" eaLnBrk="1" latinLnBrk="0" hangingPunct="1">
      <a:defRPr sz="3254" kern="1200">
        <a:solidFill>
          <a:schemeClr val="tx1"/>
        </a:solidFill>
        <a:latin typeface="+mn-lt"/>
        <a:ea typeface="+mn-ea"/>
        <a:cs typeface="+mn-cs"/>
      </a:defRPr>
    </a:lvl1pPr>
    <a:lvl2pPr marL="1239787" algn="l" defTabSz="2479576" rtl="0" eaLnBrk="1" latinLnBrk="0" hangingPunct="1">
      <a:defRPr sz="3254" kern="1200">
        <a:solidFill>
          <a:schemeClr val="tx1"/>
        </a:solidFill>
        <a:latin typeface="+mn-lt"/>
        <a:ea typeface="+mn-ea"/>
        <a:cs typeface="+mn-cs"/>
      </a:defRPr>
    </a:lvl2pPr>
    <a:lvl3pPr marL="2479576" algn="l" defTabSz="2479576" rtl="0" eaLnBrk="1" latinLnBrk="0" hangingPunct="1">
      <a:defRPr sz="3254" kern="1200">
        <a:solidFill>
          <a:schemeClr val="tx1"/>
        </a:solidFill>
        <a:latin typeface="+mn-lt"/>
        <a:ea typeface="+mn-ea"/>
        <a:cs typeface="+mn-cs"/>
      </a:defRPr>
    </a:lvl3pPr>
    <a:lvl4pPr marL="3719364" algn="l" defTabSz="2479576" rtl="0" eaLnBrk="1" latinLnBrk="0" hangingPunct="1">
      <a:defRPr sz="3254" kern="1200">
        <a:solidFill>
          <a:schemeClr val="tx1"/>
        </a:solidFill>
        <a:latin typeface="+mn-lt"/>
        <a:ea typeface="+mn-ea"/>
        <a:cs typeface="+mn-cs"/>
      </a:defRPr>
    </a:lvl4pPr>
    <a:lvl5pPr marL="4959151" algn="l" defTabSz="2479576" rtl="0" eaLnBrk="1" latinLnBrk="0" hangingPunct="1">
      <a:defRPr sz="3254" kern="1200">
        <a:solidFill>
          <a:schemeClr val="tx1"/>
        </a:solidFill>
        <a:latin typeface="+mn-lt"/>
        <a:ea typeface="+mn-ea"/>
        <a:cs typeface="+mn-cs"/>
      </a:defRPr>
    </a:lvl5pPr>
    <a:lvl6pPr marL="6198938" algn="l" defTabSz="2479576" rtl="0" eaLnBrk="1" latinLnBrk="0" hangingPunct="1">
      <a:defRPr sz="3254" kern="1200">
        <a:solidFill>
          <a:schemeClr val="tx1"/>
        </a:solidFill>
        <a:latin typeface="+mn-lt"/>
        <a:ea typeface="+mn-ea"/>
        <a:cs typeface="+mn-cs"/>
      </a:defRPr>
    </a:lvl6pPr>
    <a:lvl7pPr marL="7438727" algn="l" defTabSz="2479576" rtl="0" eaLnBrk="1" latinLnBrk="0" hangingPunct="1">
      <a:defRPr sz="3254" kern="1200">
        <a:solidFill>
          <a:schemeClr val="tx1"/>
        </a:solidFill>
        <a:latin typeface="+mn-lt"/>
        <a:ea typeface="+mn-ea"/>
        <a:cs typeface="+mn-cs"/>
      </a:defRPr>
    </a:lvl7pPr>
    <a:lvl8pPr marL="8678515" algn="l" defTabSz="2479576" rtl="0" eaLnBrk="1" latinLnBrk="0" hangingPunct="1">
      <a:defRPr sz="3254" kern="1200">
        <a:solidFill>
          <a:schemeClr val="tx1"/>
        </a:solidFill>
        <a:latin typeface="+mn-lt"/>
        <a:ea typeface="+mn-ea"/>
        <a:cs typeface="+mn-cs"/>
      </a:defRPr>
    </a:lvl8pPr>
    <a:lvl9pPr marL="9918302" algn="l" defTabSz="2479576" rtl="0" eaLnBrk="1" latinLnBrk="0" hangingPunct="1">
      <a:defRPr sz="325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5"/>
          </p:nvPr>
        </p:nvSpPr>
        <p:spPr/>
        <p:txBody>
          <a:bodyPr/>
          <a:lstStyle/>
          <a:p>
            <a:fld id="{9F3FD681-3A12-A94B-9A53-0777F6496664}" type="slidenum">
              <a:rPr lang="ro-RO" smtClean="0"/>
              <a:t>1</a:t>
            </a:fld>
            <a:endParaRPr lang="ro-RO"/>
          </a:p>
        </p:txBody>
      </p:sp>
    </p:spTree>
    <p:extLst>
      <p:ext uri="{BB962C8B-B14F-4D97-AF65-F5344CB8AC3E}">
        <p14:creationId xmlns:p14="http://schemas.microsoft.com/office/powerpoint/2010/main" val="3030794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Banner 2">
            <a:extLst>
              <a:ext uri="{FF2B5EF4-FFF2-40B4-BE49-F238E27FC236}">
                <a16:creationId xmlns:a16="http://schemas.microsoft.com/office/drawing/2014/main" id="{99C49953-89FF-E747-A29D-D1AC5D82FB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0649547"/>
            <a:ext cx="30275213" cy="734077"/>
          </a:xfrm>
          <a:prstGeom prst="rect">
            <a:avLst/>
          </a:prstGeom>
        </p:spPr>
      </p:pic>
      <p:sp>
        <p:nvSpPr>
          <p:cNvPr id="2" name="Title 1"/>
          <p:cNvSpPr>
            <a:spLocks noGrp="1"/>
          </p:cNvSpPr>
          <p:nvPr>
            <p:ph type="ctrTitle"/>
          </p:nvPr>
        </p:nvSpPr>
        <p:spPr>
          <a:xfrm>
            <a:off x="2270641" y="3499591"/>
            <a:ext cx="25733931" cy="4664696"/>
          </a:xfrm>
        </p:spPr>
        <p:txBody>
          <a:bodyPr anchor="b"/>
          <a:lstStyle>
            <a:lvl1pPr algn="ctr">
              <a:defRPr sz="18709"/>
            </a:lvl1pPr>
          </a:lstStyle>
          <a:p>
            <a:r>
              <a:rPr lang="en-GB"/>
              <a:t>Click to edit Master title style</a:t>
            </a:r>
            <a:endParaRPr lang="en-US" dirty="0"/>
          </a:p>
        </p:txBody>
      </p:sp>
      <p:sp>
        <p:nvSpPr>
          <p:cNvPr id="3" name="Subtitle 2"/>
          <p:cNvSpPr>
            <a:spLocks noGrp="1"/>
          </p:cNvSpPr>
          <p:nvPr>
            <p:ph type="subTitle" idx="1"/>
          </p:nvPr>
        </p:nvSpPr>
        <p:spPr>
          <a:xfrm>
            <a:off x="3784402" y="11231355"/>
            <a:ext cx="22706410" cy="5162758"/>
          </a:xfrm>
        </p:spPr>
        <p:txBody>
          <a:bodyPr/>
          <a:lstStyle>
            <a:lvl1pPr marL="0" indent="0" algn="ctr">
              <a:buNone/>
              <a:defRPr sz="7483"/>
            </a:lvl1pPr>
            <a:lvl2pPr marL="1425595" indent="0" algn="ctr">
              <a:buNone/>
              <a:defRPr sz="6236"/>
            </a:lvl2pPr>
            <a:lvl3pPr marL="2851191" indent="0" algn="ctr">
              <a:buNone/>
              <a:defRPr sz="5613"/>
            </a:lvl3pPr>
            <a:lvl4pPr marL="4276786" indent="0" algn="ctr">
              <a:buNone/>
              <a:defRPr sz="4989"/>
            </a:lvl4pPr>
            <a:lvl5pPr marL="5702381" indent="0" algn="ctr">
              <a:buNone/>
              <a:defRPr sz="4989"/>
            </a:lvl5pPr>
            <a:lvl6pPr marL="7127977" indent="0" algn="ctr">
              <a:buNone/>
              <a:defRPr sz="4989"/>
            </a:lvl6pPr>
            <a:lvl7pPr marL="8553572" indent="0" algn="ctr">
              <a:buNone/>
              <a:defRPr sz="4989"/>
            </a:lvl7pPr>
            <a:lvl8pPr marL="9979167" indent="0" algn="ctr">
              <a:buNone/>
              <a:defRPr sz="4989"/>
            </a:lvl8pPr>
            <a:lvl9pPr marL="11404763" indent="0" algn="ctr">
              <a:buNone/>
              <a:defRPr sz="4989"/>
            </a:lvl9pPr>
          </a:lstStyle>
          <a:p>
            <a:r>
              <a:rPr lang="en-GB"/>
              <a:t>Click to edit Master subtitle style</a:t>
            </a:r>
            <a:endParaRPr lang="en-US" dirty="0"/>
          </a:p>
        </p:txBody>
      </p:sp>
      <p:sp>
        <p:nvSpPr>
          <p:cNvPr id="9" name="Rectangle 8">
            <a:extLst>
              <a:ext uri="{FF2B5EF4-FFF2-40B4-BE49-F238E27FC236}">
                <a16:creationId xmlns:a16="http://schemas.microsoft.com/office/drawing/2014/main" id="{6D0A5DAF-7F08-7744-ABBD-282B80A49E9D}"/>
              </a:ext>
            </a:extLst>
          </p:cNvPr>
          <p:cNvSpPr/>
          <p:nvPr userDrawn="1"/>
        </p:nvSpPr>
        <p:spPr>
          <a:xfrm>
            <a:off x="1" y="20733946"/>
            <a:ext cx="30275212" cy="523220"/>
          </a:xfrm>
          <a:prstGeom prst="rect">
            <a:avLst/>
          </a:prstGeom>
        </p:spPr>
        <p:txBody>
          <a:bodyPr wrap="square">
            <a:spAutoFit/>
          </a:bodyPr>
          <a:lstStyle/>
          <a:p>
            <a:pPr algn="ctr"/>
            <a:r>
              <a:rPr lang="en-US" sz="2800" noProof="0" dirty="0">
                <a:solidFill>
                  <a:schemeClr val="bg1"/>
                </a:solidFill>
                <a:latin typeface="Trebuchet MS" panose="020B0603020202020204" pitchFamily="34" charset="0"/>
                <a:cs typeface="Times New Roman" panose="02020603050405020304" pitchFamily="18" charset="0"/>
              </a:rPr>
              <a:t>Faculty of Biology Scientific Session  “New trends in Biology: from molecules to complex systems”, 28 - 29 October 2021, </a:t>
            </a:r>
            <a:r>
              <a:rPr lang="en-US" sz="2800" noProof="0" dirty="0" err="1">
                <a:solidFill>
                  <a:schemeClr val="bg1"/>
                </a:solidFill>
                <a:latin typeface="Trebuchet MS" panose="020B0603020202020204" pitchFamily="34" charset="0"/>
                <a:cs typeface="Times New Roman" panose="02020603050405020304" pitchFamily="18" charset="0"/>
              </a:rPr>
              <a:t>Iași</a:t>
            </a:r>
            <a:r>
              <a:rPr lang="en-US" sz="2800" noProof="0" dirty="0">
                <a:solidFill>
                  <a:schemeClr val="bg1"/>
                </a:solidFill>
                <a:latin typeface="Trebuchet MS" panose="020B0603020202020204" pitchFamily="34" charset="0"/>
                <a:cs typeface="Times New Roman" panose="02020603050405020304" pitchFamily="18" charset="0"/>
              </a:rPr>
              <a:t>, Romania</a:t>
            </a:r>
            <a:endParaRPr lang="en-US" sz="2800" noProof="0" dirty="0"/>
          </a:p>
        </p:txBody>
      </p:sp>
    </p:spTree>
    <p:extLst>
      <p:ext uri="{BB962C8B-B14F-4D97-AF65-F5344CB8AC3E}">
        <p14:creationId xmlns:p14="http://schemas.microsoft.com/office/powerpoint/2010/main" val="1200898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nner 2">
            <a:extLst>
              <a:ext uri="{FF2B5EF4-FFF2-40B4-BE49-F238E27FC236}">
                <a16:creationId xmlns:a16="http://schemas.microsoft.com/office/drawing/2014/main" id="{220AE38B-05F8-B64E-8158-92FC7367AEA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20649548"/>
            <a:ext cx="30275213" cy="734077"/>
          </a:xfrm>
          <a:prstGeom prst="rect">
            <a:avLst/>
          </a:prstGeom>
        </p:spPr>
      </p:pic>
      <p:sp>
        <p:nvSpPr>
          <p:cNvPr id="2" name="Title Placeholder 1"/>
          <p:cNvSpPr>
            <a:spLocks noGrp="1"/>
          </p:cNvSpPr>
          <p:nvPr>
            <p:ph type="title"/>
          </p:nvPr>
        </p:nvSpPr>
        <p:spPr>
          <a:xfrm>
            <a:off x="2081418" y="4406893"/>
            <a:ext cx="26112371" cy="4133179"/>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19" y="8980713"/>
            <a:ext cx="26112371" cy="10540657"/>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Rectangle 8">
            <a:extLst>
              <a:ext uri="{FF2B5EF4-FFF2-40B4-BE49-F238E27FC236}">
                <a16:creationId xmlns:a16="http://schemas.microsoft.com/office/drawing/2014/main" id="{592611AC-74D7-DA40-BD4B-F7719CA0B937}"/>
              </a:ext>
            </a:extLst>
          </p:cNvPr>
          <p:cNvSpPr/>
          <p:nvPr userDrawn="1"/>
        </p:nvSpPr>
        <p:spPr>
          <a:xfrm>
            <a:off x="0" y="0"/>
            <a:ext cx="30275212" cy="2645229"/>
          </a:xfrm>
          <a:prstGeom prst="rect">
            <a:avLst/>
          </a:prstGeom>
          <a:solidFill>
            <a:srgbClr val="144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0" name="Rectangle 9">
            <a:extLst>
              <a:ext uri="{FF2B5EF4-FFF2-40B4-BE49-F238E27FC236}">
                <a16:creationId xmlns:a16="http://schemas.microsoft.com/office/drawing/2014/main" id="{344FB3E0-D918-4E4A-9C9E-979E6B91ADBE}"/>
              </a:ext>
            </a:extLst>
          </p:cNvPr>
          <p:cNvSpPr/>
          <p:nvPr userDrawn="1"/>
        </p:nvSpPr>
        <p:spPr>
          <a:xfrm>
            <a:off x="1" y="20733946"/>
            <a:ext cx="30275212" cy="523220"/>
          </a:xfrm>
          <a:prstGeom prst="rect">
            <a:avLst/>
          </a:prstGeom>
        </p:spPr>
        <p:txBody>
          <a:bodyPr wrap="square">
            <a:spAutoFit/>
          </a:bodyPr>
          <a:lstStyle/>
          <a:p>
            <a:pPr algn="ctr"/>
            <a:r>
              <a:rPr lang="en-US" sz="2800" noProof="0" dirty="0">
                <a:solidFill>
                  <a:schemeClr val="bg1"/>
                </a:solidFill>
                <a:latin typeface="Trebuchet MS" panose="020B0603020202020204" pitchFamily="34" charset="0"/>
                <a:cs typeface="Times New Roman" panose="02020603050405020304" pitchFamily="18" charset="0"/>
              </a:rPr>
              <a:t>Faculty of Biology Scientific Session  “New trends in Biology: from molecules to complex systems”, 28 - 29 October 2021, </a:t>
            </a:r>
            <a:r>
              <a:rPr lang="en-US" sz="2800" noProof="0" dirty="0" err="1">
                <a:solidFill>
                  <a:schemeClr val="bg1"/>
                </a:solidFill>
                <a:latin typeface="Trebuchet MS" panose="020B0603020202020204" pitchFamily="34" charset="0"/>
                <a:cs typeface="Times New Roman" panose="02020603050405020304" pitchFamily="18" charset="0"/>
              </a:rPr>
              <a:t>Iași</a:t>
            </a:r>
            <a:r>
              <a:rPr lang="en-US" sz="2800" noProof="0" dirty="0">
                <a:solidFill>
                  <a:schemeClr val="bg1"/>
                </a:solidFill>
                <a:latin typeface="Trebuchet MS" panose="020B0603020202020204" pitchFamily="34" charset="0"/>
                <a:cs typeface="Times New Roman" panose="02020603050405020304" pitchFamily="18" charset="0"/>
              </a:rPr>
              <a:t>, Romania</a:t>
            </a:r>
            <a:endParaRPr lang="en-US" sz="2800" noProof="0" dirty="0"/>
          </a:p>
        </p:txBody>
      </p:sp>
    </p:spTree>
    <p:extLst>
      <p:ext uri="{BB962C8B-B14F-4D97-AF65-F5344CB8AC3E}">
        <p14:creationId xmlns:p14="http://schemas.microsoft.com/office/powerpoint/2010/main" val="1742474283"/>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B80A2-0DA1-9340-8934-BF33A82C9B9D}"/>
              </a:ext>
            </a:extLst>
          </p:cNvPr>
          <p:cNvSpPr>
            <a:spLocks noGrp="1"/>
          </p:cNvSpPr>
          <p:nvPr>
            <p:ph type="ctrTitle"/>
          </p:nvPr>
        </p:nvSpPr>
        <p:spPr>
          <a:xfrm>
            <a:off x="-2" y="41545"/>
            <a:ext cx="30275213" cy="844081"/>
          </a:xfrm>
        </p:spPr>
        <p:txBody>
          <a:bodyPr>
            <a:normAutofit fontScale="90000"/>
          </a:bodyPr>
          <a:lstStyle/>
          <a:p>
            <a:r>
              <a:rPr lang="en-US" sz="6600">
                <a:solidFill>
                  <a:schemeClr val="bg1"/>
                </a:solidFill>
                <a:latin typeface="Times New Roman" panose="02020603050405020304" pitchFamily="18" charset="0"/>
                <a:cs typeface="Times New Roman" panose="02020603050405020304" pitchFamily="18" charset="0"/>
              </a:rPr>
              <a:t>Title, Times New Roman, Bold, 66 </a:t>
            </a:r>
          </a:p>
        </p:txBody>
      </p:sp>
      <p:sp>
        <p:nvSpPr>
          <p:cNvPr id="3" name="Subtitle 2">
            <a:extLst>
              <a:ext uri="{FF2B5EF4-FFF2-40B4-BE49-F238E27FC236}">
                <a16:creationId xmlns:a16="http://schemas.microsoft.com/office/drawing/2014/main" id="{8F2E549F-DFA1-094F-85EA-9C861AA11131}"/>
              </a:ext>
            </a:extLst>
          </p:cNvPr>
          <p:cNvSpPr>
            <a:spLocks noGrp="1"/>
          </p:cNvSpPr>
          <p:nvPr>
            <p:ph type="subTitle" idx="1"/>
          </p:nvPr>
        </p:nvSpPr>
        <p:spPr>
          <a:xfrm>
            <a:off x="237638" y="3349272"/>
            <a:ext cx="22706410" cy="890219"/>
          </a:xfrm>
        </p:spPr>
        <p:txBody>
          <a:bodyPr>
            <a:normAutofit/>
          </a:bodyPr>
          <a:lstStyle/>
          <a:p>
            <a:pPr algn="l"/>
            <a:r>
              <a:rPr lang="en-US" sz="4800" b="1">
                <a:latin typeface="Times New Roman" panose="02020603050405020304" pitchFamily="18" charset="0"/>
                <a:cs typeface="Times New Roman" panose="02020603050405020304" pitchFamily="18" charset="0"/>
              </a:rPr>
              <a:t>Headings – Times New Roman, Bold, 48 </a:t>
            </a:r>
          </a:p>
        </p:txBody>
      </p:sp>
      <p:sp>
        <p:nvSpPr>
          <p:cNvPr id="8" name="TextBox 7">
            <a:extLst>
              <a:ext uri="{FF2B5EF4-FFF2-40B4-BE49-F238E27FC236}">
                <a16:creationId xmlns:a16="http://schemas.microsoft.com/office/drawing/2014/main" id="{322FD613-0A38-E54F-B5AE-A356D6335FCD}"/>
              </a:ext>
            </a:extLst>
          </p:cNvPr>
          <p:cNvSpPr txBox="1"/>
          <p:nvPr/>
        </p:nvSpPr>
        <p:spPr>
          <a:xfrm>
            <a:off x="24409" y="-5612"/>
            <a:ext cx="3032035" cy="2708434"/>
          </a:xfrm>
          <a:prstGeom prst="rect">
            <a:avLst/>
          </a:prstGeom>
          <a:solidFill>
            <a:schemeClr val="accent1"/>
          </a:solidFill>
        </p:spPr>
        <p:txBody>
          <a:bodyPr wrap="square" rtlCol="0">
            <a:spAutoFit/>
          </a:bodyPr>
          <a:lstStyle/>
          <a:p>
            <a:pPr algn="ctr"/>
            <a:r>
              <a:rPr lang="en-US" sz="3400">
                <a:solidFill>
                  <a:schemeClr val="bg1"/>
                </a:solidFill>
                <a:latin typeface="Times New Roman" panose="02020603050405020304" pitchFamily="18" charset="0"/>
                <a:cs typeface="Times New Roman" panose="02020603050405020304" pitchFamily="18" charset="0"/>
              </a:rPr>
              <a:t>Institutional logo, presenter picture  or any other relevant graphic</a:t>
            </a:r>
          </a:p>
        </p:txBody>
      </p:sp>
      <p:sp>
        <p:nvSpPr>
          <p:cNvPr id="9" name="Title 1">
            <a:extLst>
              <a:ext uri="{FF2B5EF4-FFF2-40B4-BE49-F238E27FC236}">
                <a16:creationId xmlns:a16="http://schemas.microsoft.com/office/drawing/2014/main" id="{DF9CC3DB-DFF2-AF4C-81BB-92C02DE7968D}"/>
              </a:ext>
            </a:extLst>
          </p:cNvPr>
          <p:cNvSpPr txBox="1">
            <a:spLocks/>
          </p:cNvSpPr>
          <p:nvPr/>
        </p:nvSpPr>
        <p:spPr>
          <a:xfrm>
            <a:off x="3107640" y="1059285"/>
            <a:ext cx="27167573" cy="554089"/>
          </a:xfrm>
          <a:prstGeom prst="rect">
            <a:avLst/>
          </a:prstGeom>
        </p:spPr>
        <p:txBody>
          <a:bodyPr vert="horz" lIns="91440" tIns="45720" rIns="91440" bIns="45720" rtlCol="0" anchor="b">
            <a:normAutofit lnSpcReduction="10000"/>
          </a:bodyPr>
          <a:lstStyle>
            <a:lvl1pPr algn="ctr" defTabSz="2851191" rtl="0" eaLnBrk="1" latinLnBrk="0" hangingPunct="1">
              <a:lnSpc>
                <a:spcPct val="90000"/>
              </a:lnSpc>
              <a:spcBef>
                <a:spcPct val="0"/>
              </a:spcBef>
              <a:buNone/>
              <a:defRPr sz="18709" kern="1200">
                <a:solidFill>
                  <a:schemeClr val="tx1"/>
                </a:solidFill>
                <a:latin typeface="+mj-lt"/>
                <a:ea typeface="+mj-ea"/>
                <a:cs typeface="+mj-cs"/>
              </a:defRPr>
            </a:lvl1pPr>
          </a:lstStyle>
          <a:p>
            <a:r>
              <a:rPr lang="en-US" sz="3600">
                <a:solidFill>
                  <a:schemeClr val="bg1"/>
                </a:solidFill>
                <a:latin typeface="Times New Roman" panose="02020603050405020304" pitchFamily="18" charset="0"/>
                <a:cs typeface="Times New Roman" panose="02020603050405020304" pitchFamily="18" charset="0"/>
              </a:rPr>
              <a:t>Authors: Name and First name, presenting authors is underlined, Times New Roman, 36, Example: </a:t>
            </a:r>
            <a:r>
              <a:rPr lang="en-US" sz="3600" u="sng">
                <a:solidFill>
                  <a:schemeClr val="bg1"/>
                </a:solidFill>
                <a:latin typeface="Times New Roman" panose="02020603050405020304" pitchFamily="18" charset="0"/>
                <a:cs typeface="Times New Roman" panose="02020603050405020304" pitchFamily="18" charset="0"/>
              </a:rPr>
              <a:t>Popescu Ion</a:t>
            </a:r>
            <a:r>
              <a:rPr lang="en-US" sz="3600">
                <a:solidFill>
                  <a:schemeClr val="bg1"/>
                </a:solidFill>
                <a:latin typeface="Times New Roman" panose="02020603050405020304" pitchFamily="18" charset="0"/>
                <a:cs typeface="Times New Roman" panose="02020603050405020304" pitchFamily="18" charset="0"/>
              </a:rPr>
              <a:t>, Georgescu Andra, Popa Cristian</a:t>
            </a:r>
          </a:p>
        </p:txBody>
      </p:sp>
      <p:sp>
        <p:nvSpPr>
          <p:cNvPr id="10" name="Title 1">
            <a:extLst>
              <a:ext uri="{FF2B5EF4-FFF2-40B4-BE49-F238E27FC236}">
                <a16:creationId xmlns:a16="http://schemas.microsoft.com/office/drawing/2014/main" id="{80D6FF16-19E2-9547-AFD4-B645A3A97697}"/>
              </a:ext>
            </a:extLst>
          </p:cNvPr>
          <p:cNvSpPr txBox="1">
            <a:spLocks/>
          </p:cNvSpPr>
          <p:nvPr/>
        </p:nvSpPr>
        <p:spPr>
          <a:xfrm>
            <a:off x="0" y="1851823"/>
            <a:ext cx="30275213" cy="656896"/>
          </a:xfrm>
          <a:prstGeom prst="rect">
            <a:avLst/>
          </a:prstGeom>
        </p:spPr>
        <p:txBody>
          <a:bodyPr vert="horz" lIns="91440" tIns="45720" rIns="91440" bIns="45720" rtlCol="0" anchor="b">
            <a:normAutofit/>
          </a:bodyPr>
          <a:lstStyle>
            <a:lvl1pPr algn="ctr" defTabSz="2851191" rtl="0" eaLnBrk="1" latinLnBrk="0" hangingPunct="1">
              <a:lnSpc>
                <a:spcPct val="90000"/>
              </a:lnSpc>
              <a:spcBef>
                <a:spcPct val="0"/>
              </a:spcBef>
              <a:buNone/>
              <a:defRPr sz="18709" kern="1200">
                <a:solidFill>
                  <a:schemeClr val="tx1"/>
                </a:solidFill>
                <a:latin typeface="+mj-lt"/>
                <a:ea typeface="+mj-ea"/>
                <a:cs typeface="+mj-cs"/>
              </a:defRPr>
            </a:lvl1pPr>
          </a:lstStyle>
          <a:p>
            <a:r>
              <a:rPr lang="en-US" sz="2400">
                <a:solidFill>
                  <a:schemeClr val="bg1"/>
                </a:solidFill>
                <a:latin typeface="Times New Roman" panose="02020603050405020304" pitchFamily="18" charset="0"/>
                <a:cs typeface="Times New Roman" panose="02020603050405020304" pitchFamily="18" charset="0"/>
              </a:rPr>
              <a:t>Authors affiliation: Times New Roman,  Size 24, Example: Faculty of Biology, , “Alexandru Ioan Cuza”  University of Iași, Iași Romania</a:t>
            </a:r>
          </a:p>
        </p:txBody>
      </p:sp>
      <p:sp>
        <p:nvSpPr>
          <p:cNvPr id="11" name="Subtitle 2">
            <a:extLst>
              <a:ext uri="{FF2B5EF4-FFF2-40B4-BE49-F238E27FC236}">
                <a16:creationId xmlns:a16="http://schemas.microsoft.com/office/drawing/2014/main" id="{E2BBB199-D401-A241-8CAF-7A0FA17D6BE4}"/>
              </a:ext>
            </a:extLst>
          </p:cNvPr>
          <p:cNvSpPr txBox="1">
            <a:spLocks/>
          </p:cNvSpPr>
          <p:nvPr/>
        </p:nvSpPr>
        <p:spPr>
          <a:xfrm>
            <a:off x="237638" y="6189454"/>
            <a:ext cx="11843526" cy="3397891"/>
          </a:xfrm>
          <a:prstGeom prst="rect">
            <a:avLst/>
          </a:prstGeom>
        </p:spPr>
        <p:txBody>
          <a:bodyPr vert="horz" lIns="91440" tIns="45720" rIns="91440" bIns="45720" rtlCol="0">
            <a:noAutofit/>
          </a:bodyPr>
          <a:lstStyle>
            <a:lvl1pPr marL="0" indent="0" algn="ctr" defTabSz="2851191" rtl="0" eaLnBrk="1" latinLnBrk="0" hangingPunct="1">
              <a:lnSpc>
                <a:spcPct val="90000"/>
              </a:lnSpc>
              <a:spcBef>
                <a:spcPts val="3118"/>
              </a:spcBef>
              <a:buFont typeface="Arial" panose="020B0604020202020204" pitchFamily="34" charset="0"/>
              <a:buNone/>
              <a:defRPr sz="7483" kern="1200">
                <a:solidFill>
                  <a:schemeClr val="tx1"/>
                </a:solidFill>
                <a:latin typeface="+mn-lt"/>
                <a:ea typeface="+mn-ea"/>
                <a:cs typeface="+mn-cs"/>
              </a:defRPr>
            </a:lvl1pPr>
            <a:lvl2pPr marL="1425595" indent="0" algn="ctr" defTabSz="2851191" rtl="0" eaLnBrk="1" latinLnBrk="0" hangingPunct="1">
              <a:lnSpc>
                <a:spcPct val="90000"/>
              </a:lnSpc>
              <a:spcBef>
                <a:spcPts val="1559"/>
              </a:spcBef>
              <a:buFont typeface="Arial" panose="020B0604020202020204" pitchFamily="34" charset="0"/>
              <a:buNone/>
              <a:defRPr sz="6236" kern="1200">
                <a:solidFill>
                  <a:schemeClr val="tx1"/>
                </a:solidFill>
                <a:latin typeface="+mn-lt"/>
                <a:ea typeface="+mn-ea"/>
                <a:cs typeface="+mn-cs"/>
              </a:defRPr>
            </a:lvl2pPr>
            <a:lvl3pPr marL="2851191" indent="0" algn="ctr" defTabSz="2851191" rtl="0" eaLnBrk="1" latinLnBrk="0" hangingPunct="1">
              <a:lnSpc>
                <a:spcPct val="90000"/>
              </a:lnSpc>
              <a:spcBef>
                <a:spcPts val="1559"/>
              </a:spcBef>
              <a:buFont typeface="Arial" panose="020B0604020202020204" pitchFamily="34" charset="0"/>
              <a:buNone/>
              <a:defRPr sz="5613" kern="1200">
                <a:solidFill>
                  <a:schemeClr val="tx1"/>
                </a:solidFill>
                <a:latin typeface="+mn-lt"/>
                <a:ea typeface="+mn-ea"/>
                <a:cs typeface="+mn-cs"/>
              </a:defRPr>
            </a:lvl3pPr>
            <a:lvl4pPr marL="4276786" indent="0" algn="ctr" defTabSz="2851191" rtl="0" eaLnBrk="1" latinLnBrk="0" hangingPunct="1">
              <a:lnSpc>
                <a:spcPct val="90000"/>
              </a:lnSpc>
              <a:spcBef>
                <a:spcPts val="1559"/>
              </a:spcBef>
              <a:buFont typeface="Arial" panose="020B0604020202020204" pitchFamily="34" charset="0"/>
              <a:buNone/>
              <a:defRPr sz="4989" kern="1200">
                <a:solidFill>
                  <a:schemeClr val="tx1"/>
                </a:solidFill>
                <a:latin typeface="+mn-lt"/>
                <a:ea typeface="+mn-ea"/>
                <a:cs typeface="+mn-cs"/>
              </a:defRPr>
            </a:lvl4pPr>
            <a:lvl5pPr marL="5702381" indent="0" algn="ctr" defTabSz="2851191" rtl="0" eaLnBrk="1" latinLnBrk="0" hangingPunct="1">
              <a:lnSpc>
                <a:spcPct val="90000"/>
              </a:lnSpc>
              <a:spcBef>
                <a:spcPts val="1559"/>
              </a:spcBef>
              <a:buFont typeface="Arial" panose="020B0604020202020204" pitchFamily="34" charset="0"/>
              <a:buNone/>
              <a:defRPr sz="4989" kern="1200">
                <a:solidFill>
                  <a:schemeClr val="tx1"/>
                </a:solidFill>
                <a:latin typeface="+mn-lt"/>
                <a:ea typeface="+mn-ea"/>
                <a:cs typeface="+mn-cs"/>
              </a:defRPr>
            </a:lvl5pPr>
            <a:lvl6pPr marL="7127977" indent="0" algn="ctr" defTabSz="2851191" rtl="0" eaLnBrk="1" latinLnBrk="0" hangingPunct="1">
              <a:lnSpc>
                <a:spcPct val="90000"/>
              </a:lnSpc>
              <a:spcBef>
                <a:spcPts val="1559"/>
              </a:spcBef>
              <a:buFont typeface="Arial" panose="020B0604020202020204" pitchFamily="34" charset="0"/>
              <a:buNone/>
              <a:defRPr sz="4989" kern="1200">
                <a:solidFill>
                  <a:schemeClr val="tx1"/>
                </a:solidFill>
                <a:latin typeface="+mn-lt"/>
                <a:ea typeface="+mn-ea"/>
                <a:cs typeface="+mn-cs"/>
              </a:defRPr>
            </a:lvl6pPr>
            <a:lvl7pPr marL="8553572" indent="0" algn="ctr" defTabSz="2851191" rtl="0" eaLnBrk="1" latinLnBrk="0" hangingPunct="1">
              <a:lnSpc>
                <a:spcPct val="90000"/>
              </a:lnSpc>
              <a:spcBef>
                <a:spcPts val="1559"/>
              </a:spcBef>
              <a:buFont typeface="Arial" panose="020B0604020202020204" pitchFamily="34" charset="0"/>
              <a:buNone/>
              <a:defRPr sz="4989" kern="1200">
                <a:solidFill>
                  <a:schemeClr val="tx1"/>
                </a:solidFill>
                <a:latin typeface="+mn-lt"/>
                <a:ea typeface="+mn-ea"/>
                <a:cs typeface="+mn-cs"/>
              </a:defRPr>
            </a:lvl7pPr>
            <a:lvl8pPr marL="9979167" indent="0" algn="ctr" defTabSz="2851191" rtl="0" eaLnBrk="1" latinLnBrk="0" hangingPunct="1">
              <a:lnSpc>
                <a:spcPct val="90000"/>
              </a:lnSpc>
              <a:spcBef>
                <a:spcPts val="1559"/>
              </a:spcBef>
              <a:buFont typeface="Arial" panose="020B0604020202020204" pitchFamily="34" charset="0"/>
              <a:buNone/>
              <a:defRPr sz="4989" kern="1200">
                <a:solidFill>
                  <a:schemeClr val="tx1"/>
                </a:solidFill>
                <a:latin typeface="+mn-lt"/>
                <a:ea typeface="+mn-ea"/>
                <a:cs typeface="+mn-cs"/>
              </a:defRPr>
            </a:lvl8pPr>
            <a:lvl9pPr marL="11404763" indent="0" algn="ctr" defTabSz="2851191" rtl="0" eaLnBrk="1" latinLnBrk="0" hangingPunct="1">
              <a:lnSpc>
                <a:spcPct val="90000"/>
              </a:lnSpc>
              <a:spcBef>
                <a:spcPts val="1559"/>
              </a:spcBef>
              <a:buFont typeface="Arial" panose="020B0604020202020204" pitchFamily="34" charset="0"/>
              <a:buNone/>
              <a:defRPr sz="4989" kern="1200">
                <a:solidFill>
                  <a:schemeClr val="tx1"/>
                </a:solidFill>
                <a:latin typeface="+mn-lt"/>
                <a:ea typeface="+mn-ea"/>
                <a:cs typeface="+mn-cs"/>
              </a:defRPr>
            </a:lvl9pPr>
          </a:lstStyle>
          <a:p>
            <a:pPr algn="l"/>
            <a:r>
              <a:rPr lang="en-US" sz="3200" dirty="0">
                <a:latin typeface="Times New Roman" panose="02020603050405020304" pitchFamily="18" charset="0"/>
                <a:cs typeface="Times New Roman" panose="02020603050405020304" pitchFamily="18" charset="0"/>
              </a:rPr>
              <a:t>Text– Times New Roman, fonts should be of minimum  32.</a:t>
            </a:r>
          </a:p>
          <a:p>
            <a:pPr algn="l"/>
            <a:r>
              <a:rPr lang="en-US" sz="3200" dirty="0">
                <a:latin typeface="Times New Roman" panose="02020603050405020304" pitchFamily="18" charset="0"/>
                <a:cs typeface="Times New Roman" panose="02020603050405020304" pitchFamily="18" charset="0"/>
              </a:rPr>
              <a:t>Each poster will have 4 mandatory sections:  : </a:t>
            </a:r>
            <a:r>
              <a:rPr lang="en-US" sz="3200" b="1" dirty="0">
                <a:latin typeface="Times New Roman" panose="02020603050405020304" pitchFamily="18" charset="0"/>
                <a:cs typeface="Times New Roman" panose="02020603050405020304" pitchFamily="18" charset="0"/>
              </a:rPr>
              <a:t>Introduction</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Methods</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Results</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Conclusions </a:t>
            </a:r>
            <a:r>
              <a:rPr lang="en-US" sz="3200" dirty="0">
                <a:latin typeface="Times New Roman" panose="02020603050405020304" pitchFamily="18" charset="0"/>
                <a:cs typeface="Times New Roman" panose="02020603050405020304" pitchFamily="18" charset="0"/>
              </a:rPr>
              <a:t>clearly delimitated using Headings and, if it is the case, graphical elements. Figures must be numbered consecutively and referenced in the text. All figures must be large enough to distinguish all details when this slide is viewed as Slide Show</a:t>
            </a:r>
          </a:p>
          <a:p>
            <a:pPr algn="l"/>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243804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159</Words>
  <Application>Microsoft Office PowerPoint</Application>
  <PresentationFormat>Custom</PresentationFormat>
  <Paragraphs>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Trebuchet MS</vt:lpstr>
      <vt:lpstr>Office Theme</vt:lpstr>
      <vt:lpstr>Title, Times New Roman, Bold, 66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Profesor Dr. Habil. Marius Mihasan</dc:creator>
  <cp:lastModifiedBy>Profesor Dr. Habil. Luminița Bejenaru</cp:lastModifiedBy>
  <cp:revision>12</cp:revision>
  <dcterms:created xsi:type="dcterms:W3CDTF">2021-10-14T09:35:00Z</dcterms:created>
  <dcterms:modified xsi:type="dcterms:W3CDTF">2021-10-16T06:35:59Z</dcterms:modified>
</cp:coreProperties>
</file>